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27" r:id="rId2"/>
    <p:sldId id="585" r:id="rId3"/>
    <p:sldId id="586" r:id="rId4"/>
    <p:sldId id="588" r:id="rId5"/>
    <p:sldId id="587" r:id="rId6"/>
    <p:sldId id="590" r:id="rId7"/>
    <p:sldId id="592" r:id="rId8"/>
    <p:sldId id="593" r:id="rId9"/>
    <p:sldId id="310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" initials="J" lastIdx="1" clrIdx="0">
    <p:extLst>
      <p:ext uri="{19B8F6BF-5375-455C-9EA6-DF929625EA0E}">
        <p15:presenceInfo xmlns:p15="http://schemas.microsoft.com/office/powerpoint/2012/main" userId="Jose" providerId="None"/>
      </p:ext>
    </p:extLst>
  </p:cmAuthor>
  <p:cmAuthor id="2" name="MARIA CLARA RODRIGUEZ" initials="MCR" lastIdx="1" clrIdx="1">
    <p:extLst>
      <p:ext uri="{19B8F6BF-5375-455C-9EA6-DF929625EA0E}">
        <p15:presenceInfo xmlns:p15="http://schemas.microsoft.com/office/powerpoint/2012/main" userId="c5ffbc14b99cda9c" providerId="Windows Live"/>
      </p:ext>
    </p:extLst>
  </p:cmAuthor>
  <p:cmAuthor id="3" name="Ana María Ortiz Zuluaga" initials="AMOZ" lastIdx="2" clrIdx="2">
    <p:extLst>
      <p:ext uri="{19B8F6BF-5375-455C-9EA6-DF929625EA0E}">
        <p15:presenceInfo xmlns:p15="http://schemas.microsoft.com/office/powerpoint/2012/main" userId="508e60f30edb0a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B1F"/>
    <a:srgbClr val="FFC000"/>
    <a:srgbClr val="BECBD5"/>
    <a:srgbClr val="144B45"/>
    <a:srgbClr val="869FB1"/>
    <a:srgbClr val="9EC22A"/>
    <a:srgbClr val="213B55"/>
    <a:srgbClr val="712C25"/>
    <a:srgbClr val="CC3300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8" autoAdjust="0"/>
    <p:restoredTop sz="96374" autoAdjust="0"/>
  </p:normalViewPr>
  <p:slideViewPr>
    <p:cSldViewPr snapToGrid="0">
      <p:cViewPr varScale="1">
        <p:scale>
          <a:sx n="69" d="100"/>
          <a:sy n="69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F237-D270-438A-BE0A-23A4571237E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3640B-7832-482E-8A48-80EBE31E23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03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58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77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97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0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96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54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58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4b937d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e4b937d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51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58EF1-49E4-4C96-80E9-C7C1FB3C2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83D77E-1744-4BA6-A299-F2FF53D9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D4141-2F13-4A6F-A1CE-43C2C65B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94263B-4D90-4F8C-B919-FC512EB7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16D94-BB73-447D-A93E-40FF6947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3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0407F-6607-4FEF-9E16-7949237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0260A-DE89-427A-A6F2-C3D93F9F2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D7077-9F74-4EA2-BFA6-193FD430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ACC52-9D29-49FB-BB22-A7C4C4DD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549A8-AE81-4A2A-9AAA-1372213F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76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3BF6AD-9A43-4279-A81F-08E4EF7F7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7D2FE5-071B-4083-9487-5FDEE5C9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B6126-3EA3-44CD-80D4-94939325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6F699-42F7-4C33-A47E-34441BA1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4E1D8-33F2-4BEE-B2B3-A2968C70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31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1_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09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ctrTitle" idx="13"/>
          </p:nvPr>
        </p:nvSpPr>
        <p:spPr>
          <a:xfrm>
            <a:off x="4107967" y="531667"/>
            <a:ext cx="3976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1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9913F-BF0C-460C-BE0E-62336382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9B9E1-D585-4608-8233-9031FA4F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A853A-982B-4D88-BC93-4023CC76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3D42E-5A4A-4792-9033-5906BAE6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A2DFC-A1DE-4587-8295-A293CD0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FEC53-7926-4E0B-A034-8FCA08AD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AB049-7FEF-48C0-B141-53C47753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847CD7-1FCC-414C-A7D0-8BF0E316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0BA47-FE74-41AA-BB98-ECB314E7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A3B46-B213-4ABD-BC0C-3FC6010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97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2729A-238C-4B6C-AE7C-E0A0A361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C5614-4EBC-43AE-AF43-198B7F6F3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131D5E-37BE-44A1-996C-932C42693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C7AB74-A62F-42A3-BDFC-400965CB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B9D06-2F34-4B7E-A7AB-3298F16C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316A2D-180B-4EAA-91E8-E0897CBB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1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51B98-AC5A-4CF1-9A82-0E5151D0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5EC611-27D0-4E53-85B4-F2AF7F4E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581ED0-17D2-43CE-A027-66301189D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EF2859-C0F9-4B8A-BBD2-A6E21023C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F66C1-9443-4D56-8CA7-D0FBA032A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9E13D7-B037-4685-8D9A-53AEBC3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D2E7F4-D5E7-4FBF-9509-186673E7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C569BF-FF0A-47A1-A9F2-4B3CF86A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25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D4BCB-8BAF-4DD0-8CBB-0E9C533C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45369B-6B85-4A3E-8EEF-648E0C3C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34F839-D3C2-4417-AE1E-B20E5C61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1254EF-9F7D-41E5-84D5-2367E98C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91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D466BB-CFE8-410F-A4BD-D5E30484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8847B2-991F-4046-B20B-A3CE8583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884D30-3B1F-4B9A-8837-8EE34A3C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5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9FAC8-2321-459D-91D1-A349CC91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4A26D7-10EE-4F94-93B4-177CE5B9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AAF0E2-01CF-4142-914B-71E9894C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454062-0D77-496D-BD49-815EEB6B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3E3B61-0C83-4831-9280-DBD68E5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A33B73-AFE3-4CB2-B7EA-9F0AB93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5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6E877-ED81-4453-B426-D364859D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D60033-0163-460A-B724-310673370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93CC8-7275-4734-B4E2-B84963A9C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0974F0-5E22-49BD-939D-EAD4BFAD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59E20-FFE8-4684-BD0C-51470946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557A66-3CA9-41A9-A539-7FD644BB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71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b, sitting, stall, tiled&#10;&#10;Description automatically generated">
            <a:extLst>
              <a:ext uri="{FF2B5EF4-FFF2-40B4-BE49-F238E27FC236}">
                <a16:creationId xmlns:a16="http://schemas.microsoft.com/office/drawing/2014/main" id="{B884F0F0-B179-45FE-BEC9-28045736215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uitar&#10;&#10;Description automatically generated">
            <a:extLst>
              <a:ext uri="{FF2B5EF4-FFF2-40B4-BE49-F238E27FC236}">
                <a16:creationId xmlns:a16="http://schemas.microsoft.com/office/drawing/2014/main" id="{EBF46D11-E7F1-43D7-8A93-2F4381B7F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6239379-DF5E-466F-9AEE-E187B8CA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792" y="441254"/>
            <a:ext cx="1367726" cy="1360888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64CCBA93-A07D-4FB4-A8BE-50F17AA8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0" y="5274621"/>
            <a:ext cx="1962928" cy="996984"/>
          </a:xfrm>
          <a:prstGeom prst="rect">
            <a:avLst/>
          </a:prstGeom>
        </p:spPr>
      </p:pic>
      <p:sp>
        <p:nvSpPr>
          <p:cNvPr id="30" name="Google Shape;113;p20">
            <a:extLst>
              <a:ext uri="{FF2B5EF4-FFF2-40B4-BE49-F238E27FC236}">
                <a16:creationId xmlns:a16="http://schemas.microsoft.com/office/drawing/2014/main" id="{72357096-FCA5-4512-9347-570C9280953C}"/>
              </a:ext>
            </a:extLst>
          </p:cNvPr>
          <p:cNvSpPr txBox="1">
            <a:spLocks/>
          </p:cNvSpPr>
          <p:nvPr/>
        </p:nvSpPr>
        <p:spPr>
          <a:xfrm>
            <a:off x="1105944" y="1910922"/>
            <a:ext cx="9980112" cy="16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s-ES" sz="5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</a:t>
            </a:r>
            <a:r>
              <a:rPr lang="es-E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Comunicaciones </a:t>
            </a:r>
            <a:r>
              <a:rPr lang="es-ES" sz="5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lang="es-ES" sz="5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BC2D20-7C5C-4CBB-96CB-B8AC3FACC7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31" y="5886305"/>
            <a:ext cx="1578287" cy="7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id="{B4381BEB-A90A-4032-A5C4-42EEF1C20CD9}"/>
              </a:ext>
            </a:extLst>
          </p:cNvPr>
          <p:cNvSpPr/>
          <p:nvPr/>
        </p:nvSpPr>
        <p:spPr>
          <a:xfrm>
            <a:off x="238379" y="3479969"/>
            <a:ext cx="244139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id="{A56DCAB6-5A8A-4148-B442-84C5E64C1EFA}"/>
              </a:ext>
            </a:extLst>
          </p:cNvPr>
          <p:cNvSpPr/>
          <p:nvPr/>
        </p:nvSpPr>
        <p:spPr>
          <a:xfrm>
            <a:off x="2750459" y="3481085"/>
            <a:ext cx="1925777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Go Catastral</a:t>
            </a:r>
            <a:endParaRPr lang="es-CO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14774" y="1622208"/>
            <a:ext cx="635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chemeClr val="bg2">
                    <a:lumMod val="50000"/>
                  </a:schemeClr>
                </a:solidFill>
              </a:rPr>
              <a:t>Planeación, ejecución y seguimiento de los planes de comunicaciones en:   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CAB12D19-ED32-40E4-ACE5-D990F62B69DB}"/>
              </a:ext>
            </a:extLst>
          </p:cNvPr>
          <p:cNvSpPr txBox="1"/>
          <p:nvPr/>
        </p:nvSpPr>
        <p:spPr>
          <a:xfrm>
            <a:off x="263102" y="3456683"/>
            <a:ext cx="243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Cundinamarca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4A8B54CD-FC2F-4378-B2D1-E3248B858C7E}"/>
              </a:ext>
            </a:extLst>
          </p:cNvPr>
          <p:cNvSpPr txBox="1"/>
          <p:nvPr/>
        </p:nvSpPr>
        <p:spPr>
          <a:xfrm>
            <a:off x="2927588" y="3429312"/>
            <a:ext cx="152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Armenia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: Rounded Corners 23">
            <a:extLst>
              <a:ext uri="{FF2B5EF4-FFF2-40B4-BE49-F238E27FC236}">
                <a16:creationId xmlns:a16="http://schemas.microsoft.com/office/drawing/2014/main" id="{A56DCAB6-5A8A-4148-B442-84C5E64C1EFA}"/>
              </a:ext>
            </a:extLst>
          </p:cNvPr>
          <p:cNvSpPr/>
          <p:nvPr/>
        </p:nvSpPr>
        <p:spPr>
          <a:xfrm>
            <a:off x="9857512" y="3410433"/>
            <a:ext cx="2126672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4A8B54CD-FC2F-4378-B2D1-E3248B858C7E}"/>
              </a:ext>
            </a:extLst>
          </p:cNvPr>
          <p:cNvSpPr txBox="1"/>
          <p:nvPr/>
        </p:nvSpPr>
        <p:spPr>
          <a:xfrm>
            <a:off x="9993074" y="3387147"/>
            <a:ext cx="183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Santa Rosa 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: Rounded Corners 23">
            <a:extLst>
              <a:ext uri="{FF2B5EF4-FFF2-40B4-BE49-F238E27FC236}">
                <a16:creationId xmlns:a16="http://schemas.microsoft.com/office/drawing/2014/main" id="{A56DCAB6-5A8A-4148-B442-84C5E64C1EFA}"/>
              </a:ext>
            </a:extLst>
          </p:cNvPr>
          <p:cNvSpPr/>
          <p:nvPr/>
        </p:nvSpPr>
        <p:spPr>
          <a:xfrm>
            <a:off x="4756143" y="3447338"/>
            <a:ext cx="244139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4A8B54CD-FC2F-4378-B2D1-E3248B858C7E}"/>
              </a:ext>
            </a:extLst>
          </p:cNvPr>
          <p:cNvSpPr txBox="1"/>
          <p:nvPr/>
        </p:nvSpPr>
        <p:spPr>
          <a:xfrm>
            <a:off x="4822432" y="3437900"/>
            <a:ext cx="243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Dosquebradas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l="64482" t="78603" r="13583" b="12216"/>
          <a:stretch/>
        </p:blipFill>
        <p:spPr>
          <a:xfrm>
            <a:off x="353920" y="4365470"/>
            <a:ext cx="2260977" cy="53202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346" y="4166120"/>
            <a:ext cx="1424436" cy="64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EC63B1AE-BCB7-6F40-9CCA-3358A59C9CCE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90" y="4162218"/>
            <a:ext cx="915298" cy="86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nicio - Alcaldía de Armenia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96" y="4027403"/>
            <a:ext cx="1118572" cy="98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9E48DEE-00BD-F049-AC16-6D4F1A976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97" y="2641"/>
            <a:ext cx="4717203" cy="3139888"/>
          </a:xfrm>
          <a:prstGeom prst="rect">
            <a:avLst/>
          </a:prstGeom>
        </p:spPr>
      </p:pic>
      <p:sp>
        <p:nvSpPr>
          <p:cNvPr id="31" name="Abrir llave 30">
            <a:extLst>
              <a:ext uri="{FF2B5EF4-FFF2-40B4-BE49-F238E27FC236}">
                <a16:creationId xmlns:a16="http://schemas.microsoft.com/office/drawing/2014/main" id="{F45C900A-8BAB-8440-81F3-77A4301B6847}"/>
              </a:ext>
            </a:extLst>
          </p:cNvPr>
          <p:cNvSpPr/>
          <p:nvPr/>
        </p:nvSpPr>
        <p:spPr>
          <a:xfrm rot="16200000">
            <a:off x="2957289" y="2679022"/>
            <a:ext cx="659625" cy="5952154"/>
          </a:xfrm>
          <a:prstGeom prst="leftBrace">
            <a:avLst>
              <a:gd name="adj1" fmla="val 8333"/>
              <a:gd name="adj2" fmla="val 47433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/>
          <p:cNvSpPr/>
          <p:nvPr/>
        </p:nvSpPr>
        <p:spPr>
          <a:xfrm>
            <a:off x="2205379" y="6097918"/>
            <a:ext cx="1931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Operadores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162193" y="5389361"/>
            <a:ext cx="1495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Gestores</a:t>
            </a:r>
          </a:p>
        </p:txBody>
      </p:sp>
      <p:sp>
        <p:nvSpPr>
          <p:cNvPr id="34" name="Rectangle: Rounded Corners 21">
            <a:extLst>
              <a:ext uri="{FF2B5EF4-FFF2-40B4-BE49-F238E27FC236}">
                <a16:creationId xmlns:a16="http://schemas.microsoft.com/office/drawing/2014/main" id="{093E949A-2079-4B53-909D-5F1128B5D6CE}"/>
              </a:ext>
            </a:extLst>
          </p:cNvPr>
          <p:cNvSpPr/>
          <p:nvPr/>
        </p:nvSpPr>
        <p:spPr>
          <a:xfrm>
            <a:off x="7723614" y="3429312"/>
            <a:ext cx="188010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adroTexto 1">
            <a:extLst>
              <a:ext uri="{FF2B5EF4-FFF2-40B4-BE49-F238E27FC236}">
                <a16:creationId xmlns:a16="http://schemas.microsoft.com/office/drawing/2014/main" id="{4674A49E-E30B-4792-8D17-5183AAE85BE3}"/>
              </a:ext>
            </a:extLst>
          </p:cNvPr>
          <p:cNvSpPr txBox="1"/>
          <p:nvPr/>
        </p:nvSpPr>
        <p:spPr>
          <a:xfrm>
            <a:off x="7762192" y="3406026"/>
            <a:ext cx="193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Cartagena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0C2D891-E381-594F-B424-82FEDE1C7B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54" y="4186434"/>
            <a:ext cx="2473169" cy="724332"/>
          </a:xfrm>
          <a:prstGeom prst="rect">
            <a:avLst/>
          </a:prstGeom>
        </p:spPr>
      </p:pic>
      <p:sp>
        <p:nvSpPr>
          <p:cNvPr id="37" name="Rectangle: Rounded Corners 21">
            <a:extLst>
              <a:ext uri="{FF2B5EF4-FFF2-40B4-BE49-F238E27FC236}">
                <a16:creationId xmlns:a16="http://schemas.microsoft.com/office/drawing/2014/main" id="{093E949A-2079-4B53-909D-5F1128B5D6CE}"/>
              </a:ext>
            </a:extLst>
          </p:cNvPr>
          <p:cNvSpPr/>
          <p:nvPr/>
        </p:nvSpPr>
        <p:spPr>
          <a:xfrm>
            <a:off x="8966568" y="5049675"/>
            <a:ext cx="188010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1">
            <a:extLst>
              <a:ext uri="{FF2B5EF4-FFF2-40B4-BE49-F238E27FC236}">
                <a16:creationId xmlns:a16="http://schemas.microsoft.com/office/drawing/2014/main" id="{4674A49E-E30B-4792-8D17-5183AAE85BE3}"/>
              </a:ext>
            </a:extLst>
          </p:cNvPr>
          <p:cNvSpPr txBox="1"/>
          <p:nvPr/>
        </p:nvSpPr>
        <p:spPr>
          <a:xfrm>
            <a:off x="9199115" y="5026389"/>
            <a:ext cx="193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Palmira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9" name="Google Shape;90;p1" descr="Text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0423" y="5497540"/>
            <a:ext cx="1770385" cy="882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Abrir llave 39">
            <a:extLst>
              <a:ext uri="{FF2B5EF4-FFF2-40B4-BE49-F238E27FC236}">
                <a16:creationId xmlns:a16="http://schemas.microsoft.com/office/drawing/2014/main" id="{F45C900A-8BAB-8440-81F3-77A4301B6847}"/>
              </a:ext>
            </a:extLst>
          </p:cNvPr>
          <p:cNvSpPr/>
          <p:nvPr/>
        </p:nvSpPr>
        <p:spPr>
          <a:xfrm rot="16200000">
            <a:off x="9941523" y="4588671"/>
            <a:ext cx="453692" cy="3611242"/>
          </a:xfrm>
          <a:prstGeom prst="leftBrace">
            <a:avLst>
              <a:gd name="adj1" fmla="val 8333"/>
              <a:gd name="adj2" fmla="val 47049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707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5624946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   </a:t>
            </a:r>
            <a:r>
              <a:rPr lang="es-CO" sz="2400" b="1" dirty="0"/>
              <a:t>Gerencia de información catastral </a:t>
            </a:r>
            <a:endParaRPr lang="es-CO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536165" y="2087562"/>
            <a:ext cx="3513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Revisión avalúos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Censo 2022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Plusvalia</a:t>
            </a:r>
          </a:p>
          <a:p>
            <a:endParaRPr lang="es-CO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a30m0AAABEgAQAHqiOF2AHYJIjjELVMO2fKM%3D&amp;thumbnailType=2&amp;token=eyJhbGciOiJSUzI1NiIsImtpZCI6IkZBRDY1NDI2MkM2QUYyOTYxQUExRThDQUI3OEZGMUIyNzBFNzA3RTkiLCJ0eXAiOiJKV1QiLCJ4NXQiOiItdFpVSml4cThwWWFvZWpLdDRfeHNuRG5CLWsifQ.eyJvcmlnaW4iOiJodHRwczovL291dGxvb2sub2ZmaWNlLmNvbSIsInVjIjoiMDFmNmQzYzIyMjZlNDQ0ZTlhMDU4YTk2OWEyYjg5ZTU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0NjAxOTM4LCJleHAiOjE2NDQ2MDI1MzgsImlzcyI6IjAwMDAwMDAyLTAwMDAtMGZmMS1jZTAwLTAwMDAwMDAwMDAwMEAyNWE1MTkzNy02YmJkLTQ2OWQtOWUyNS1kNTNjYmI0YmYzYTIiLCJhdWQiOiIwMDAwMDAwMi0wMDAwLTBmZjEtY2UwMC0wMDAwMDAwMDAwMDAvYXR0YWNobWVudHMub2ZmaWNlLm5ldEAyNWE1MTkzNy02YmJkLTQ2OWQtOWUyNS1kNTNjYmI0YmYzYTIiLCJoYXBwIjoib3dhIn0.NcUP9BatILZD-saiHaseEBO_GJwrkXdH_T4ZIBDbXiwniWchwLQ2aGv2B3c2JqDpGuHY5YWcuXy-R8VBIO9nCLvwPuZ6truluV0SYmvhoNeRfUCFxfLuRbURPacNkM5XLOyiJ3msgk2HZ_EQIw1A9HcysvLjafNltlEdDwLg_cOA0frqfrF8J2HtX0JX4TqfJ-7cTsCfOWAHQMP9_KlcFliDzhwqMGUBiCH0girPvzLuYLMD-6-0WGAFnGvby7LJzuyj4i8dT90S5ETD-QAYAuXTUlmFC7yvN0VVlJ9oAYw-xvf1-xvcmOr11JANt8CPWZdDGKBSd3g_DM-_citeoQ&amp;X-OWA-CANARY=ID9TPSScCEedPK1gRTdtP-D8NVqH7dkY7EZzirjEgSzvOrLvt61AoDQd9TgRWpVLLV0vBFLnZ1w.&amp;owa=outlook.office.com&amp;scriptVer=20220128003.08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9"/>
          <a:stretch/>
        </p:blipFill>
        <p:spPr bwMode="auto">
          <a:xfrm>
            <a:off x="6952222" y="0"/>
            <a:ext cx="5239778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26668" y="1564342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Campañas: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47373" y="4175125"/>
            <a:ext cx="226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Avisos de ley  </a:t>
            </a:r>
          </a:p>
        </p:txBody>
      </p:sp>
    </p:spTree>
    <p:extLst>
      <p:ext uri="{BB962C8B-B14F-4D97-AF65-F5344CB8AC3E}">
        <p14:creationId xmlns:p14="http://schemas.microsoft.com/office/powerpoint/2010/main" val="108321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   </a:t>
            </a:r>
            <a:r>
              <a:rPr lang="es-CO" sz="2400" b="1" dirty="0"/>
              <a:t>Gerencia comercial </a:t>
            </a:r>
            <a:endParaRPr lang="es-CO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983672" y="1429435"/>
            <a:ext cx="93795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Promocionar </a:t>
            </a: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el portafolio de productos y servicios de la </a:t>
            </a: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entidad(Tienda </a:t>
            </a: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virtual: planos, certificados, registros magnéticos </a:t>
            </a: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alfanuméricos, Agendamiento a un clic, Catastro en Línea)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Campaña cierre de servicios a la ciudadanía 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Canales de atención, sedes y horarios.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106" t="32291" r="3040" b="21682"/>
          <a:stretch/>
        </p:blipFill>
        <p:spPr>
          <a:xfrm>
            <a:off x="1123410" y="3851564"/>
            <a:ext cx="9544591" cy="26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6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0" y="334108"/>
            <a:ext cx="2064328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   </a:t>
            </a:r>
            <a:r>
              <a:rPr lang="es-CO" sz="2400" b="1" dirty="0"/>
              <a:t>Ideca 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249381" y="1263223"/>
            <a:ext cx="62792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Divulgación de las plataformas: Portal IDECA, Mapas Bogotá y Portal Datos Abiertos para aumentar las visitas en cada uno de los portales. 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Producción de videos. </a:t>
            </a: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Divulgación de información semanal sobre las novedades de IDECA tanto al público interno como externo. </a:t>
            </a: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en el evento Semana Internacional de la Bici que se desarrollará entre el 26 de septiembre al 3 de octubre. 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Apoyos eventos</a:t>
            </a: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.</a:t>
            </a:r>
            <a:endParaRPr lang="es-ES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a30m2AAABEgAQAHPD5HBt6wpEjHvA4oKyygk%3D&amp;thumbnailType=2&amp;token=eyJhbGciOiJSUzI1NiIsImtpZCI6IkZBRDY1NDI2MkM2QUYyOTYxQUExRThDQUI3OEZGMUIyNzBFNzA3RTkiLCJ0eXAiOiJKV1QiLCJ4NXQiOiItdFpVSml4cThwWWFvZWpLdDRfeHNuRG5CLWsifQ.eyJvcmlnaW4iOiJodHRwczovL291dGxvb2sub2ZmaWNlLmNvbSIsInVjIjoiMDFmNmQzYzIyMjZlNDQ0ZTlhMDU4YTk2OWEyYjg5ZTU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0NjAzNDYyLCJleHAiOjE2NDQ2MDQwNjIsImlzcyI6IjAwMDAwMDAyLTAwMDAtMGZmMS1jZTAwLTAwMDAwMDAwMDAwMEAyNWE1MTkzNy02YmJkLTQ2OWQtOWUyNS1kNTNjYmI0YmYzYTIiLCJhdWQiOiIwMDAwMDAwMi0wMDAwLTBmZjEtY2UwMC0wMDAwMDAwMDAwMDAvYXR0YWNobWVudHMub2ZmaWNlLm5ldEAyNWE1MTkzNy02YmJkLTQ2OWQtOWUyNS1kNTNjYmI0YmYzYTIiLCJoYXBwIjoib3dhIn0.fkWjJPuyNnkFK_v_OygIDfUm2JLk0M4_GhrluAk3rNFbQgzDvFqGZZ6DBWCQio0R-6VCvBai6Kt0lE3SoYwz-uknSgZ-i1rVEtfEj2gakzA1ZMyLRcXgcPtOv0qAUng9Dxjr9y3k9XpTSWkV3UXV1HhC0lyrSooAfD6yGU2mpfm_EZUZg110Al-0U6brpB8BFmO1LXAzDtRos4N5IylKqiKh8dTzGWaY6XjR-ezEbTqZaiq6R1cKScsFVSAUPxpdo1sOXgzIgGVkwKNl8UOQT4b9hSbDb9YgUmuqPp5PAfqEoJ-Z3JIyQyvmdpHQ4peE9NTpBqcvyyiybCNfDLroNQ&amp;X-OWA-CANARY=QTxd34jRf0q_HQ_44-6dTpCaWPuK7dkYsIoyWSSg3OU2HseXhyETQpEKhNx898nD_U5NIjc2WIo.&amp;owa=outlook.office.com&amp;scriptVer=20220128003.08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5"/>
          <a:stretch/>
        </p:blipFill>
        <p:spPr bwMode="auto">
          <a:xfrm>
            <a:off x="6528672" y="0"/>
            <a:ext cx="5660610" cy="44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0" y="334108"/>
            <a:ext cx="1385456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OTC 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199774" y="1260762"/>
            <a:ext cx="5478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con la publicación, diagramación, notas, infografías de los estudios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a eventos y convenios </a:t>
            </a:r>
            <a:endParaRPr lang="es-CO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741" t="16760" b="19214"/>
          <a:stretch/>
        </p:blipFill>
        <p:spPr>
          <a:xfrm>
            <a:off x="319846" y="2628898"/>
            <a:ext cx="5762299" cy="26847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10085325" y="264220"/>
            <a:ext cx="2106675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Tecnología </a:t>
            </a:r>
            <a:endParaRPr lang="es-CO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010400" y="1065748"/>
            <a:ext cx="562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a campañas TI de información y </a:t>
            </a:r>
          </a:p>
          <a:p>
            <a:pPr fontAlgn="b"/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Seguridad 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236" y="2614176"/>
            <a:ext cx="4738254" cy="31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hGx8YAAABEgAQAKWC6IpFTYJAnUOczWsXUiM%3D&amp;thumbnailType=2&amp;token=eyJhbGciOiJSUzI1NiIsImtpZCI6IkZBRDY1NDI2MkM2QUYyOTYxQUExRThDQUI3OEZGMUIyNzBFNzA3RTkiLCJ0eXAiOiJKV1QiLCJ4NXQiOiItdFpVSml4cThwWWFvZWpLdDRfeHNuRG5CLWsifQ.eyJvcmlnaW4iOiJodHRwczovL291dGxvb2sub2ZmaWNlLmNvbSIsInVjIjoiZDJiMGE4MDlmMmUwNGIwNGE5ZGNiYmE3ODgwZjU3Zjg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1MjIzMjQxLCJleHAiOjE2NDUyMjM4NDEsImlzcyI6IjAwMDAwMDAyLTAwMDAtMGZmMS1jZTAwLTAwMDAwMDAwMDAwMEAyNWE1MTkzNy02YmJkLTQ2OWQtOWUyNS1kNTNjYmI0YmYzYTIiLCJhdWQiOiIwMDAwMDAwMi0wMDAwLTBmZjEtY2UwMC0wMDAwMDAwMDAwMDAvYXR0YWNobWVudHMub2ZmaWNlLm5ldEAyNWE1MTkzNy02YmJkLTQ2OWQtOWUyNS1kNTNjYmI0YmYzYTIiLCJoYXBwIjoib3dhIn0.GEljOXM4J-Iqb_boS5yIaH6V2En8j_mDDZqv4VvBKyP9yr4jgdwTp7GKXc99e5IllFHjT-KV8lys7jCQQO2odCzYdqwlZ-Bt7MdE4R8fiBBXIvVKz4nvxNr064Du90GGcl95X3vLUMq0feBG3FkIHp5BAstfEg6Fg9MueISjLWmJfvk4_QgR-IpTkWQIiLUCWKXbLzkyW37U5CkkTG5u8Ord2LYMgZMhko1oPzgbCT_CzokIW35256nMzOWnut9jmug--xflMObOpmGL1mWgwD9JyQAb6td2NXfqbTpt49Hijv8SvlPRGUpHSQLHLz7aiZ5fYMzM_VfgpCH1vtchdQ&amp;X-OWA-CANARY=VtDm4ExAl0-Nge34l3cqMkB1lBIu89kYYqmqMImDzy5Jw69BcULi2IOqNjGfg1J9LoTBBxOZfFQ.&amp;owa=outlook.office.com&amp;scriptVer=20220211003.10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/>
          <a:stretch/>
        </p:blipFill>
        <p:spPr bwMode="auto">
          <a:xfrm>
            <a:off x="-19050" y="3705484"/>
            <a:ext cx="4381500" cy="31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ta previa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58" y="3822209"/>
            <a:ext cx="4521933" cy="30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Talento Humano </a:t>
            </a:r>
            <a:endParaRPr lang="es-CO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945124" y="1122476"/>
            <a:ext cx="7563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Difusión de las campañas y acompañamiento</a:t>
            </a:r>
          </a:p>
          <a:p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de las diferentes actividades de:</a:t>
            </a:r>
            <a:b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</a:br>
            <a:endParaRPr lang="es-CO" sz="2000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Seguridad y salud en el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Gestión del conocimiento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Bienestar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610" y="1145532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Campañas: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650934" y="188102"/>
            <a:ext cx="4512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Boletines internos</a:t>
            </a:r>
          </a:p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Pantallas internas</a:t>
            </a:r>
          </a:p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Intranet </a:t>
            </a:r>
          </a:p>
        </p:txBody>
      </p:sp>
      <p:pic>
        <p:nvPicPr>
          <p:cNvPr id="1028" name="Picture 4" descr="Vista previa de image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4" y="2929099"/>
            <a:ext cx="4012283" cy="26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Planeación 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123712" y="1791977"/>
            <a:ext cx="57090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s-CO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Campañas internas planeación: Pandora, </a:t>
            </a: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Promoción </a:t>
            </a: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sobre la nueva cadena de valor de la entidad, auditoría interna y </a:t>
            </a:r>
            <a:r>
              <a:rPr lang="es-ES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externa, MIPG) </a:t>
            </a:r>
            <a:endParaRPr lang="es-ES" sz="2000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Rendición de Cuentas </a:t>
            </a:r>
            <a:endParaRPr lang="es-CO" sz="2000" dirty="0" smtClean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s-CO" sz="2000" dirty="0" smtClean="0">
                <a:solidFill>
                  <a:srgbClr val="7F7F7F"/>
                </a:solidFill>
                <a:latin typeface="Arial" panose="020B0604020202020204" pitchFamily="34" charset="0"/>
              </a:rPr>
              <a:t>Diálogos </a:t>
            </a: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ciudadanos 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a30m5AAABEgAQAK7vR0AHYbVFoRWi3y60wao%3D&amp;thumbnailType=2&amp;token=eyJhbGciOiJSUzI1NiIsImtpZCI6IkZBRDY1NDI2MkM2QUYyOTYxQUExRThDQUI3OEZGMUIyNzBFNzA3RTkiLCJ0eXAiOiJKV1QiLCJ4NXQiOiItdFpVSml4cThwWWFvZWpLdDRfeHNuRG5CLWsifQ.eyJvcmlnaW4iOiJodHRwczovL291dGxvb2sub2ZmaWNlLmNvbSIsInVjIjoiMDFmNmQzYzIyMjZlNDQ0ZTlhMDU4YTk2OWEyYjg5ZTU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0NjA1NTIxLCJleHAiOjE2NDQ2MDYxMjEsImlzcyI6IjAwMDAwMDAyLTAwMDAtMGZmMS1jZTAwLTAwMDAwMDAwMDAwMEAyNWE1MTkzNy02YmJkLTQ2OWQtOWUyNS1kNTNjYmI0YmYzYTIiLCJhdWQiOiIwMDAwMDAwMi0wMDAwLTBmZjEtY2UwMC0wMDAwMDAwMDAwMDAvYXR0YWNobWVudHMub2ZmaWNlLm5ldEAyNWE1MTkzNy02YmJkLTQ2OWQtOWUyNS1kNTNjYmI0YmYzYTIiLCJoYXBwIjoib3dhIn0.SyMVu34cnsQC75kBqXzBkayhPDVRhOigDsvzYfcSlCqxv14Jdjqc4dnrZmC-VhRExbi6OK1heA2cqcwPwcDxS7l2P2jAFr-cT8iOkwFVeYHgAoOIYfi9bqkQb6XTI574xePJrgBEQKfIk8DyzIOFazLSavbN9RaDbl5QQYGWr7GaWaYmJug4NCZ99VG8z9_GPAfvUdyhJZY1hCbx8v7VWx0GNTA9OaNK5ct8RSwEVgx3EMmqk6fCpNnkDDpX_h5cgq-DBnY2TXyMUIpejzyfYLacBXTSzNPM32cgKDz4PUgZ2WJGxgtSLmubRUkpfG2IhiAj5OJB4UE0OwuAY3wXQw&amp;X-OWA-CANARY=mmzVYHy_Pky-yPfx2oCJL2Cqlt6P7dkYh_L3nHha3DSrkXyqmU0XxseszcjgchWAW7S88ttA2WA.&amp;owa=outlook.office.com&amp;scriptVer=20220128003.08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61" y="0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9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uitar&#10;&#10;Description automatically generated">
            <a:extLst>
              <a:ext uri="{FF2B5EF4-FFF2-40B4-BE49-F238E27FC236}">
                <a16:creationId xmlns:a16="http://schemas.microsoft.com/office/drawing/2014/main" id="{91D20EFE-F684-49D8-A0B4-E0F65EE92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Picture 6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F9B7E13-40FA-44FF-A8D9-B57ACCB1E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371" y="374167"/>
            <a:ext cx="1367727" cy="1360888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3A0C93E8-6904-4A7A-B237-B5B8F76FF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07" y="5496129"/>
            <a:ext cx="1962928" cy="996984"/>
          </a:xfrm>
          <a:prstGeom prst="rect">
            <a:avLst/>
          </a:prstGeom>
        </p:spPr>
      </p:pic>
      <p:sp>
        <p:nvSpPr>
          <p:cNvPr id="71" name="Google Shape;112;p20">
            <a:extLst>
              <a:ext uri="{FF2B5EF4-FFF2-40B4-BE49-F238E27FC236}">
                <a16:creationId xmlns:a16="http://schemas.microsoft.com/office/drawing/2014/main" id="{6FEB691C-0076-4105-B356-8489A81474F6}"/>
              </a:ext>
            </a:extLst>
          </p:cNvPr>
          <p:cNvSpPr txBox="1">
            <a:spLocks/>
          </p:cNvSpPr>
          <p:nvPr/>
        </p:nvSpPr>
        <p:spPr>
          <a:xfrm>
            <a:off x="941959" y="3668868"/>
            <a:ext cx="7478141" cy="61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203195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s-ES" sz="1800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Unidad Administrativa Especial de Catastro Distrital (UAECD) </a:t>
            </a:r>
          </a:p>
        </p:txBody>
      </p:sp>
      <p:sp>
        <p:nvSpPr>
          <p:cNvPr id="72" name="Google Shape;113;p20">
            <a:extLst>
              <a:ext uri="{FF2B5EF4-FFF2-40B4-BE49-F238E27FC236}">
                <a16:creationId xmlns:a16="http://schemas.microsoft.com/office/drawing/2014/main" id="{EA5BDDE6-2A3B-4F28-8819-A40141A0797B}"/>
              </a:ext>
            </a:extLst>
          </p:cNvPr>
          <p:cNvSpPr txBox="1">
            <a:spLocks/>
          </p:cNvSpPr>
          <p:nvPr/>
        </p:nvSpPr>
        <p:spPr>
          <a:xfrm>
            <a:off x="1074870" y="1599857"/>
            <a:ext cx="6792781" cy="2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ES" sz="6600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38264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28924</TotalTime>
  <Words>272</Words>
  <Application>Microsoft Office PowerPoint</Application>
  <PresentationFormat>Panorámica</PresentationFormat>
  <Paragraphs>58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Assistant Light</vt:lpstr>
      <vt:lpstr>Calibri</vt:lpstr>
      <vt:lpstr>Calibri Light</vt:lpstr>
      <vt:lpstr>Lucida Sans</vt:lpstr>
      <vt:lpstr>Nunito Sans</vt:lpstr>
      <vt:lpstr>Nunito Sans ExtraBold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Clara Rodriguez Gonzalez</dc:creator>
  <cp:lastModifiedBy>ginna marcela guataquira</cp:lastModifiedBy>
  <cp:revision>477</cp:revision>
  <dcterms:created xsi:type="dcterms:W3CDTF">2020-05-03T01:48:53Z</dcterms:created>
  <dcterms:modified xsi:type="dcterms:W3CDTF">2022-03-17T17:18:41Z</dcterms:modified>
</cp:coreProperties>
</file>